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755573E-76F8-40CC-B9EF-0CCE7AA68081}" type="datetimeFigureOut">
              <a:rPr lang="es-SV" smtClean="0"/>
              <a:t>3/7/2024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285ED45-6D1B-4668-8AC2-FEF15D5FE40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81875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ED45-6D1B-4668-8AC2-FEF15D5FE408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22020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CD43-F085-45BB-9E4B-20A6EB43AAE7}" type="datetimeFigureOut">
              <a:rPr lang="es-SV" smtClean="0"/>
              <a:t>3/7/2024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BDD8-CA33-44FA-8D3E-719E51A32B1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9004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CD43-F085-45BB-9E4B-20A6EB43AAE7}" type="datetimeFigureOut">
              <a:rPr lang="es-SV" smtClean="0"/>
              <a:t>3/7/2024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BDD8-CA33-44FA-8D3E-719E51A32B1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1546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CD43-F085-45BB-9E4B-20A6EB43AAE7}" type="datetimeFigureOut">
              <a:rPr lang="es-SV" smtClean="0"/>
              <a:t>3/7/2024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BDD8-CA33-44FA-8D3E-719E51A32B1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71782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CD43-F085-45BB-9E4B-20A6EB43AAE7}" type="datetimeFigureOut">
              <a:rPr lang="es-SV" smtClean="0"/>
              <a:t>3/7/2024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BDD8-CA33-44FA-8D3E-719E51A32B1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9663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CD43-F085-45BB-9E4B-20A6EB43AAE7}" type="datetimeFigureOut">
              <a:rPr lang="es-SV" smtClean="0"/>
              <a:t>3/7/2024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BDD8-CA33-44FA-8D3E-719E51A32B1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38818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CD43-F085-45BB-9E4B-20A6EB43AAE7}" type="datetimeFigureOut">
              <a:rPr lang="es-SV" smtClean="0"/>
              <a:t>3/7/2024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BDD8-CA33-44FA-8D3E-719E51A32B1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079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CD43-F085-45BB-9E4B-20A6EB43AAE7}" type="datetimeFigureOut">
              <a:rPr lang="es-SV" smtClean="0"/>
              <a:t>3/7/2024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BDD8-CA33-44FA-8D3E-719E51A32B1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343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CD43-F085-45BB-9E4B-20A6EB43AAE7}" type="datetimeFigureOut">
              <a:rPr lang="es-SV" smtClean="0"/>
              <a:t>3/7/2024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BDD8-CA33-44FA-8D3E-719E51A32B1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66656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CD43-F085-45BB-9E4B-20A6EB43AAE7}" type="datetimeFigureOut">
              <a:rPr lang="es-SV" smtClean="0"/>
              <a:t>3/7/2024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BDD8-CA33-44FA-8D3E-719E51A32B1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2560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CD43-F085-45BB-9E4B-20A6EB43AAE7}" type="datetimeFigureOut">
              <a:rPr lang="es-SV" smtClean="0"/>
              <a:t>3/7/2024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BDD8-CA33-44FA-8D3E-719E51A32B1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1725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CD43-F085-45BB-9E4B-20A6EB43AAE7}" type="datetimeFigureOut">
              <a:rPr lang="es-SV" smtClean="0"/>
              <a:t>3/7/2024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BDD8-CA33-44FA-8D3E-719E51A32B1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339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6CD43-F085-45BB-9E4B-20A6EB43AAE7}" type="datetimeFigureOut">
              <a:rPr lang="es-SV" smtClean="0"/>
              <a:t>3/7/2024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2BDD8-CA33-44FA-8D3E-719E51A32B1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2671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0433" y="16416"/>
            <a:ext cx="8229600" cy="936104"/>
          </a:xfrm>
        </p:spPr>
        <p:txBody>
          <a:bodyPr>
            <a:noAutofit/>
          </a:bodyPr>
          <a:lstStyle/>
          <a:p>
            <a:r>
              <a:rPr lang="es-SV" sz="1800" b="1">
                <a:solidFill>
                  <a:schemeClr val="tx2"/>
                </a:solidFill>
              </a:rPr>
              <a:t>RUTA </a:t>
            </a:r>
            <a:r>
              <a:rPr lang="es-SV" sz="1800" b="1" dirty="0">
                <a:solidFill>
                  <a:schemeClr val="tx2"/>
                </a:solidFill>
              </a:rPr>
              <a:t>DE ATENCIÓN PARA LAS PERSONAS ADULTAS MAYORES VICTIMAS DE VIOLENCIA, ABUSO, MALTRATO, NEGLIGENCIA Y ABANDONO.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09780" y="960935"/>
            <a:ext cx="223224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600" dirty="0"/>
              <a:t>1. Identificación de caso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31747" y="1835252"/>
            <a:ext cx="2420528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SV" sz="1400" dirty="0"/>
              <a:t>Identificación de víctima y agresor(a)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SV" sz="1400" dirty="0"/>
              <a:t>Identificación de dirección de ectima y agresor(a)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49032" y="3229335"/>
            <a:ext cx="1953743" cy="466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400" dirty="0"/>
              <a:t>¿Quién puede dar aviso?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03382" y="3933056"/>
            <a:ext cx="2448893" cy="241458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es-SV" sz="1200" dirty="0"/>
              <a:t>Personas adultas mayores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SV" sz="1200" dirty="0"/>
              <a:t>Personal educativo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SV" sz="1200" dirty="0"/>
              <a:t>Personal de asistencia sanitaria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SV" sz="1200" dirty="0"/>
              <a:t>Personal de las municipalidades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SV" sz="1200" dirty="0"/>
              <a:t>Personal de servicios de asistencia social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SV" sz="1200" dirty="0"/>
              <a:t>Personal de la administración pública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SV" sz="1200" dirty="0"/>
              <a:t>Personal de instituciones judiciales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SV" sz="1200" dirty="0"/>
              <a:t>Agentes policiales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SV" sz="1200" dirty="0"/>
              <a:t>Personas de centros de atención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SV" sz="1200" dirty="0"/>
              <a:t> Comunidad en general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046616" y="1017609"/>
            <a:ext cx="222120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600" dirty="0"/>
              <a:t>2. Tipos de violencia 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009920" y="1993920"/>
            <a:ext cx="2210152" cy="2778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400" dirty="0"/>
              <a:t>Violencia física 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3020080" y="2474144"/>
            <a:ext cx="2210152" cy="2778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400" dirty="0"/>
              <a:t>Violencia psicológica 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3020080" y="2961383"/>
            <a:ext cx="2210152" cy="2778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400" dirty="0"/>
              <a:t>Violencia sexual 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987824" y="3495919"/>
            <a:ext cx="2210152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400" dirty="0"/>
              <a:t>Violencia patrimonial o económica 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3020080" y="4235152"/>
            <a:ext cx="2210152" cy="2778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400" dirty="0"/>
              <a:t>Negligencia y abandono 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2986385" y="4653136"/>
            <a:ext cx="2210152" cy="4575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400" dirty="0"/>
              <a:t>Sujeciones físicas o químicas 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6194208" y="960935"/>
            <a:ext cx="223224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600" dirty="0"/>
              <a:t>3. Activación del sistema de protección 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561329" y="1820576"/>
            <a:ext cx="1584176" cy="5381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/>
              <a:t> </a:t>
            </a:r>
            <a:r>
              <a:rPr lang="es-SV" sz="1200" dirty="0"/>
              <a:t>Policía Nacional  Civil (PNC) </a:t>
            </a:r>
            <a:endParaRPr lang="es-SV" sz="1600" dirty="0"/>
          </a:p>
        </p:txBody>
      </p:sp>
      <p:sp>
        <p:nvSpPr>
          <p:cNvPr id="20" name="19 Rectángulo"/>
          <p:cNvSpPr/>
          <p:nvPr/>
        </p:nvSpPr>
        <p:spPr>
          <a:xfrm>
            <a:off x="5516929" y="2474144"/>
            <a:ext cx="1584176" cy="5381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/>
              <a:t> </a:t>
            </a:r>
            <a:r>
              <a:rPr lang="es-SV" sz="1200" dirty="0"/>
              <a:t>Fiscalía General de la República (FGR) </a:t>
            </a:r>
            <a:endParaRPr lang="es-SV" sz="1600" dirty="0"/>
          </a:p>
        </p:txBody>
      </p:sp>
      <p:sp>
        <p:nvSpPr>
          <p:cNvPr id="21" name="20 Rectángulo"/>
          <p:cNvSpPr/>
          <p:nvPr/>
        </p:nvSpPr>
        <p:spPr>
          <a:xfrm>
            <a:off x="5516929" y="3100319"/>
            <a:ext cx="1584176" cy="5381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/>
              <a:t> </a:t>
            </a:r>
            <a:r>
              <a:rPr lang="es-SV" sz="1200" dirty="0"/>
              <a:t>Procuraduría General de la República (PGR) </a:t>
            </a:r>
            <a:endParaRPr lang="es-SV" sz="1600" dirty="0"/>
          </a:p>
        </p:txBody>
      </p:sp>
      <p:sp>
        <p:nvSpPr>
          <p:cNvPr id="22" name="21 Rectángulo"/>
          <p:cNvSpPr/>
          <p:nvPr/>
        </p:nvSpPr>
        <p:spPr>
          <a:xfrm>
            <a:off x="2731054" y="5677531"/>
            <a:ext cx="2232248" cy="7960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600" dirty="0"/>
              <a:t>Instancia orientadora, aviso, denuncia  y verificadora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5396290" y="5898784"/>
            <a:ext cx="1960487" cy="864096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400" dirty="0"/>
              <a:t>Procuraduría para la Defensa de Derechos Humanos (PDDH) 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7337978" y="1794474"/>
            <a:ext cx="1147530" cy="1120898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>
                <a:solidFill>
                  <a:schemeClr val="tx1"/>
                </a:solidFill>
              </a:rPr>
              <a:t> </a:t>
            </a:r>
            <a:r>
              <a:rPr lang="es-SV" sz="1100" dirty="0">
                <a:solidFill>
                  <a:schemeClr val="tx1"/>
                </a:solidFill>
              </a:rPr>
              <a:t>Consejo  Nacional Integral de la Persona Adulta Mayor CONAIPAM  </a:t>
            </a:r>
            <a:endParaRPr lang="es-SV" sz="1400" dirty="0">
              <a:solidFill>
                <a:schemeClr val="tx1"/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96670" y="6610022"/>
            <a:ext cx="4907378" cy="152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sz="900" dirty="0">
                <a:solidFill>
                  <a:schemeClr val="tx1"/>
                </a:solidFill>
              </a:rPr>
              <a:t>Sección V, Art 90-94. Ley Especial de Protección de Derechos de las personas adultas mayores</a:t>
            </a:r>
            <a:r>
              <a:rPr lang="es-SV" sz="10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5396290" y="4400848"/>
            <a:ext cx="205203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400" dirty="0"/>
              <a:t>4. Medidas de protección jurídica y  Social </a:t>
            </a:r>
          </a:p>
        </p:txBody>
      </p:sp>
      <p:sp>
        <p:nvSpPr>
          <p:cNvPr id="24" name="23 Rectángulo"/>
          <p:cNvSpPr/>
          <p:nvPr/>
        </p:nvSpPr>
        <p:spPr>
          <a:xfrm>
            <a:off x="5230232" y="5242104"/>
            <a:ext cx="1311298" cy="516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200" dirty="0"/>
              <a:t>Atención en salud física y mental 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6664625" y="5164610"/>
            <a:ext cx="1116123" cy="5940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200" dirty="0"/>
              <a:t>Albergues temporales </a:t>
            </a:r>
          </a:p>
        </p:txBody>
      </p:sp>
      <p:sp>
        <p:nvSpPr>
          <p:cNvPr id="30" name="29 Rectángulo"/>
          <p:cNvSpPr/>
          <p:nvPr/>
        </p:nvSpPr>
        <p:spPr>
          <a:xfrm>
            <a:off x="7909444" y="3997291"/>
            <a:ext cx="1152128" cy="6645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200" dirty="0"/>
              <a:t>Medidas de sensibilización  al agresor(a) </a:t>
            </a:r>
          </a:p>
        </p:txBody>
      </p:sp>
      <p:sp>
        <p:nvSpPr>
          <p:cNvPr id="31" name="30 Rectángulo"/>
          <p:cNvSpPr/>
          <p:nvPr/>
        </p:nvSpPr>
        <p:spPr>
          <a:xfrm>
            <a:off x="7835954" y="6229733"/>
            <a:ext cx="1152128" cy="5331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200" dirty="0"/>
              <a:t>Servicio social 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7909444" y="4892888"/>
            <a:ext cx="1152128" cy="10293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200" dirty="0"/>
              <a:t>Capacitación  sobre  envejecimiento y de derechos de PAM </a:t>
            </a:r>
          </a:p>
        </p:txBody>
      </p:sp>
      <p:cxnSp>
        <p:nvCxnSpPr>
          <p:cNvPr id="27" name="26 Conector recto de flecha"/>
          <p:cNvCxnSpPr>
            <a:stCxn id="4" idx="2"/>
            <a:endCxn id="5" idx="0"/>
          </p:cNvCxnSpPr>
          <p:nvPr/>
        </p:nvCxnSpPr>
        <p:spPr>
          <a:xfrm>
            <a:off x="1325904" y="1464991"/>
            <a:ext cx="16107" cy="3702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>
            <a:stCxn id="8" idx="2"/>
            <a:endCxn id="9" idx="0"/>
          </p:cNvCxnSpPr>
          <p:nvPr/>
        </p:nvCxnSpPr>
        <p:spPr>
          <a:xfrm flipH="1">
            <a:off x="4114996" y="1521665"/>
            <a:ext cx="42220" cy="4722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>
            <a:stCxn id="5" idx="2"/>
          </p:cNvCxnSpPr>
          <p:nvPr/>
        </p:nvCxnSpPr>
        <p:spPr>
          <a:xfrm flipH="1">
            <a:off x="1333957" y="2915372"/>
            <a:ext cx="8054" cy="313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>
            <a:stCxn id="6" idx="2"/>
            <a:endCxn id="7" idx="0"/>
          </p:cNvCxnSpPr>
          <p:nvPr/>
        </p:nvCxnSpPr>
        <p:spPr>
          <a:xfrm>
            <a:off x="1325904" y="3695607"/>
            <a:ext cx="1925" cy="2374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>
            <a:stCxn id="18" idx="2"/>
            <a:endCxn id="10" idx="0"/>
          </p:cNvCxnSpPr>
          <p:nvPr/>
        </p:nvCxnSpPr>
        <p:spPr>
          <a:xfrm flipH="1">
            <a:off x="6353417" y="1464991"/>
            <a:ext cx="956915" cy="3555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>
            <a:stCxn id="18" idx="2"/>
            <a:endCxn id="19" idx="0"/>
          </p:cNvCxnSpPr>
          <p:nvPr/>
        </p:nvCxnSpPr>
        <p:spPr>
          <a:xfrm>
            <a:off x="7310332" y="1464991"/>
            <a:ext cx="601411" cy="3294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>
            <a:stCxn id="26" idx="2"/>
          </p:cNvCxnSpPr>
          <p:nvPr/>
        </p:nvCxnSpPr>
        <p:spPr>
          <a:xfrm flipH="1">
            <a:off x="5885881" y="4904904"/>
            <a:ext cx="536424" cy="2597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>
            <a:stCxn id="26" idx="2"/>
          </p:cNvCxnSpPr>
          <p:nvPr/>
        </p:nvCxnSpPr>
        <p:spPr>
          <a:xfrm>
            <a:off x="6422305" y="4904904"/>
            <a:ext cx="677624" cy="205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>
            <a:stCxn id="30" idx="2"/>
            <a:endCxn id="33" idx="0"/>
          </p:cNvCxnSpPr>
          <p:nvPr/>
        </p:nvCxnSpPr>
        <p:spPr>
          <a:xfrm>
            <a:off x="8485508" y="4661887"/>
            <a:ext cx="0" cy="2310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57 Abrir llave"/>
          <p:cNvSpPr/>
          <p:nvPr/>
        </p:nvSpPr>
        <p:spPr>
          <a:xfrm>
            <a:off x="2771800" y="2132856"/>
            <a:ext cx="214585" cy="2772048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029" name="Picture 5" descr="C:\Users\katyagarcia.PDDH\Desktop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80" y="0"/>
            <a:ext cx="775154" cy="960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24" name="1023 Conector recto de flecha"/>
          <p:cNvCxnSpPr>
            <a:stCxn id="33" idx="2"/>
          </p:cNvCxnSpPr>
          <p:nvPr/>
        </p:nvCxnSpPr>
        <p:spPr>
          <a:xfrm>
            <a:off x="8485508" y="5922240"/>
            <a:ext cx="0" cy="3074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7" name="96 Rectángulo"/>
          <p:cNvSpPr/>
          <p:nvPr/>
        </p:nvSpPr>
        <p:spPr>
          <a:xfrm>
            <a:off x="5515753" y="3747947"/>
            <a:ext cx="1584176" cy="5381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/>
              <a:t> </a:t>
            </a:r>
            <a:r>
              <a:rPr lang="es-SV" sz="1200" dirty="0"/>
              <a:t>Juzgados de familia y  de paz </a:t>
            </a:r>
            <a:endParaRPr lang="es-SV" sz="1600" dirty="0"/>
          </a:p>
        </p:txBody>
      </p:sp>
      <p:cxnSp>
        <p:nvCxnSpPr>
          <p:cNvPr id="1069" name="1068 Conector recto de flecha"/>
          <p:cNvCxnSpPr>
            <a:stCxn id="8" idx="3"/>
          </p:cNvCxnSpPr>
          <p:nvPr/>
        </p:nvCxnSpPr>
        <p:spPr>
          <a:xfrm>
            <a:off x="5267816" y="1269637"/>
            <a:ext cx="91281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8" name="1077 Conector recto de flecha"/>
          <p:cNvCxnSpPr>
            <a:stCxn id="4" idx="3"/>
          </p:cNvCxnSpPr>
          <p:nvPr/>
        </p:nvCxnSpPr>
        <p:spPr>
          <a:xfrm>
            <a:off x="2442028" y="1212963"/>
            <a:ext cx="5780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6" name="1085 Conector angular"/>
          <p:cNvCxnSpPr>
            <a:stCxn id="18" idx="3"/>
          </p:cNvCxnSpPr>
          <p:nvPr/>
        </p:nvCxnSpPr>
        <p:spPr>
          <a:xfrm flipH="1">
            <a:off x="7310332" y="1212963"/>
            <a:ext cx="1116124" cy="3187885"/>
          </a:xfrm>
          <a:prstGeom prst="bentConnector4">
            <a:avLst>
              <a:gd name="adj1" fmla="val -20482"/>
              <a:gd name="adj2" fmla="val 5937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97 Conector angular"/>
          <p:cNvCxnSpPr>
            <a:stCxn id="26" idx="3"/>
            <a:endCxn id="30" idx="1"/>
          </p:cNvCxnSpPr>
          <p:nvPr/>
        </p:nvCxnSpPr>
        <p:spPr>
          <a:xfrm flipV="1">
            <a:off x="7448320" y="4329589"/>
            <a:ext cx="461124" cy="32328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" name="104 Conector angular"/>
          <p:cNvCxnSpPr>
            <a:stCxn id="22" idx="3"/>
            <a:endCxn id="12" idx="1"/>
          </p:cNvCxnSpPr>
          <p:nvPr/>
        </p:nvCxnSpPr>
        <p:spPr>
          <a:xfrm>
            <a:off x="4963302" y="6075578"/>
            <a:ext cx="432988" cy="25525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01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230</Words>
  <Application>Microsoft Office PowerPoint</Application>
  <PresentationFormat>Presentación en pantalla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RUTA DE ATENCIÓN PARA LAS PERSONAS ADULTAS MAYORES VICTIMAS DE VIOLENCIA, ABUSO, MALTRATO, NEGLIGENCIA Y ABANDONO.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PROTOCOLO DE ATENCIÓN PARA LAS PERSONAS ADULTAS MAYORES VICTIMAS DE VIOLENCIA, ABUSO, MALTRATO, NEGLIGENCIA Y ABANDONO.</dc:title>
  <dc:creator>katya melani Garcia campos</dc:creator>
  <cp:lastModifiedBy>pddh72</cp:lastModifiedBy>
  <cp:revision>17</cp:revision>
  <cp:lastPrinted>2022-06-16T19:51:14Z</cp:lastPrinted>
  <dcterms:created xsi:type="dcterms:W3CDTF">2022-06-16T15:46:05Z</dcterms:created>
  <dcterms:modified xsi:type="dcterms:W3CDTF">2024-07-03T21:29:40Z</dcterms:modified>
</cp:coreProperties>
</file>